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handoutMasterIdLst>
    <p:handoutMasterId r:id="rId16"/>
  </p:handoutMasterIdLst>
  <p:sldIdLst>
    <p:sldId id="262" r:id="rId2"/>
    <p:sldId id="278" r:id="rId3"/>
    <p:sldId id="264" r:id="rId4"/>
    <p:sldId id="265" r:id="rId5"/>
    <p:sldId id="270" r:id="rId6"/>
    <p:sldId id="263" r:id="rId7"/>
    <p:sldId id="273" r:id="rId8"/>
    <p:sldId id="274" r:id="rId9"/>
    <p:sldId id="275" r:id="rId10"/>
    <p:sldId id="276" r:id="rId11"/>
    <p:sldId id="277" r:id="rId12"/>
    <p:sldId id="281" r:id="rId13"/>
    <p:sldId id="280" r:id="rId14"/>
  </p:sldIdLst>
  <p:sldSz cx="9144000" cy="6858000" type="screen4x3"/>
  <p:notesSz cx="6797675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19" autoAdjust="0"/>
  </p:normalViewPr>
  <p:slideViewPr>
    <p:cSldViewPr showGuides="1"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64785-5D08-4F94-AFB8-71EBF2E86B38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6B024-B32C-4924-8F96-23B6DFEF08C1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A941AB-5BBC-4044-9690-B979DB9C6205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6D586-A614-4D69-8FDF-656E7016581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23A32-3F15-41BB-A0E4-D224BF2F3A9E}" type="datetimeFigureOut">
              <a:rPr lang="sv-SE" smtClean="0"/>
              <a:pPr/>
              <a:t>2012-04-24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AA50B-D0A4-4810-AA55-340B6289F183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flic.kr/p/5PiqBD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3200" dirty="0" smtClean="0"/>
              <a:t>Dog Mozart i en båtolycka?</a:t>
            </a:r>
            <a:br>
              <a:rPr lang="sv-SE" sz="3200" dirty="0" smtClean="0"/>
            </a:br>
            <a:r>
              <a:rPr lang="sv-SE" sz="3200" dirty="0" smtClean="0"/>
              <a:t>Blir astronauter längre i rymden?</a:t>
            </a:r>
            <a:endParaRPr lang="sv-SE" sz="3200" dirty="0"/>
          </a:p>
        </p:txBody>
      </p:sp>
      <p:pic>
        <p:nvPicPr>
          <p:cNvPr id="1027" name="Picture 3" descr="C:\Users\aa03806.AD\AppData\Local\Microsoft\Windows\Temporary Internet Files\Content.IE5\5W4ODG2L\MP90017871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5" y="1665128"/>
            <a:ext cx="2264759" cy="2916000"/>
          </a:xfrm>
          <a:prstGeom prst="rect">
            <a:avLst/>
          </a:prstGeom>
          <a:noFill/>
        </p:spPr>
      </p:pic>
      <p:sp>
        <p:nvSpPr>
          <p:cNvPr id="5" name="textruta 4"/>
          <p:cNvSpPr txBox="1"/>
          <p:nvPr/>
        </p:nvSpPr>
        <p:spPr>
          <a:xfrm>
            <a:off x="2771800" y="1663917"/>
            <a:ext cx="3600400" cy="2954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sv-SE" sz="2800" b="1" dirty="0" smtClean="0"/>
              <a:t>Källkritik och Internet</a:t>
            </a:r>
          </a:p>
          <a:p>
            <a:pPr algn="ctr"/>
            <a:endParaRPr lang="sv-SE" dirty="0" smtClean="0"/>
          </a:p>
          <a:p>
            <a:pPr algn="ctr"/>
            <a:r>
              <a:rPr lang="sv-SE" dirty="0" smtClean="0"/>
              <a:t>i år 6 på</a:t>
            </a:r>
          </a:p>
          <a:p>
            <a:pPr algn="ctr"/>
            <a:r>
              <a:rPr lang="sv-SE" dirty="0" smtClean="0"/>
              <a:t>Adolf Fredriks musikklasser</a:t>
            </a:r>
          </a:p>
          <a:p>
            <a:pPr algn="ctr">
              <a:lnSpc>
                <a:spcPct val="150000"/>
              </a:lnSpc>
            </a:pPr>
            <a:endParaRPr lang="sv-SE" sz="600" dirty="0" smtClean="0"/>
          </a:p>
          <a:p>
            <a:pPr algn="ctr"/>
            <a:endParaRPr lang="sv-SE" dirty="0" smtClean="0"/>
          </a:p>
          <a:p>
            <a:pPr algn="ctr"/>
            <a:r>
              <a:rPr lang="sv-SE" dirty="0" smtClean="0"/>
              <a:t>Ett samarbete mellan</a:t>
            </a:r>
          </a:p>
          <a:p>
            <a:pPr algn="ctr">
              <a:lnSpc>
                <a:spcPct val="150000"/>
              </a:lnSpc>
            </a:pPr>
            <a:r>
              <a:rPr lang="sv-SE" dirty="0" smtClean="0"/>
              <a:t>it-pedagog och bibliotekarie</a:t>
            </a:r>
          </a:p>
          <a:p>
            <a:pPr algn="ctr"/>
            <a:r>
              <a:rPr lang="sv-SE" dirty="0" smtClean="0"/>
              <a:t>Martin Misgeld och Lotta Metcalfe</a:t>
            </a:r>
          </a:p>
        </p:txBody>
      </p:sp>
      <p:pic>
        <p:nvPicPr>
          <p:cNvPr id="11" name="Bildobjekt 10" descr="Logga AF - svart genomskinl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5040000"/>
            <a:ext cx="1255882" cy="1296144"/>
          </a:xfrm>
          <a:prstGeom prst="rect">
            <a:avLst/>
          </a:prstGeom>
        </p:spPr>
      </p:pic>
      <p:pic>
        <p:nvPicPr>
          <p:cNvPr id="12" name="Bildobjekt 11" descr="StErik - svart - genomskinl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4869160"/>
            <a:ext cx="1602118" cy="1602118"/>
          </a:xfrm>
          <a:prstGeom prst="rect">
            <a:avLst/>
          </a:prstGeom>
        </p:spPr>
      </p:pic>
      <p:pic>
        <p:nvPicPr>
          <p:cNvPr id="9" name="Platshållare för innehåll 8" descr="3160702091_aa299c9397_n.jpg_mozart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67544" y="1628800"/>
            <a:ext cx="2157984" cy="29260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73206">
            <a:off x="344914" y="286467"/>
            <a:ext cx="5544616" cy="636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Rak pil 3"/>
          <p:cNvCxnSpPr/>
          <p:nvPr/>
        </p:nvCxnSpPr>
        <p:spPr>
          <a:xfrm>
            <a:off x="611560" y="1412776"/>
            <a:ext cx="2736304" cy="3672408"/>
          </a:xfrm>
          <a:prstGeom prst="straightConnector1">
            <a:avLst/>
          </a:prstGeom>
          <a:ln w="1714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7159">
            <a:off x="3972821" y="927706"/>
            <a:ext cx="6419257" cy="347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ak 7"/>
          <p:cNvCxnSpPr/>
          <p:nvPr/>
        </p:nvCxnSpPr>
        <p:spPr>
          <a:xfrm flipV="1">
            <a:off x="3059832" y="5157192"/>
            <a:ext cx="936104" cy="144016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ruta 9"/>
          <p:cNvSpPr txBox="1"/>
          <p:nvPr/>
        </p:nvSpPr>
        <p:spPr>
          <a:xfrm>
            <a:off x="6300192" y="0"/>
            <a:ext cx="26308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 smtClean="0"/>
              <a:t>Hade vikingar</a:t>
            </a:r>
          </a:p>
          <a:p>
            <a:r>
              <a:rPr lang="sv-SE" sz="2400" dirty="0" smtClean="0"/>
              <a:t>horn på hjälmarna?</a:t>
            </a:r>
            <a:endParaRPr lang="sv-SE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25144"/>
            <a:ext cx="3063429" cy="186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847388" cy="861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1331640" y="548680"/>
            <a:ext cx="648459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b="1" dirty="0" smtClean="0"/>
              <a:t>Vad var bra?</a:t>
            </a:r>
          </a:p>
          <a:p>
            <a:pPr>
              <a:buFontTx/>
              <a:buChar char="-"/>
            </a:pPr>
            <a:r>
              <a:rPr lang="sv-SE" sz="2800" dirty="0" smtClean="0"/>
              <a:t> Samarbete </a:t>
            </a:r>
            <a:r>
              <a:rPr lang="sv-SE" sz="2800" dirty="0" err="1" smtClean="0"/>
              <a:t>lärare-it-pedagog-bibliotekarie</a:t>
            </a:r>
            <a:endParaRPr lang="sv-SE" sz="2800" dirty="0" smtClean="0"/>
          </a:p>
          <a:p>
            <a:pPr>
              <a:buFontTx/>
              <a:buChar char="-"/>
            </a:pPr>
            <a:r>
              <a:rPr lang="sv-SE" sz="2800" dirty="0" smtClean="0"/>
              <a:t> Konkreta intressanta exempel</a:t>
            </a:r>
          </a:p>
          <a:p>
            <a:pPr>
              <a:buFontTx/>
              <a:buChar char="-"/>
            </a:pPr>
            <a:endParaRPr lang="sv-SE" sz="2800" dirty="0" smtClean="0"/>
          </a:p>
          <a:p>
            <a:pPr>
              <a:buFontTx/>
              <a:buChar char="-"/>
            </a:pPr>
            <a:endParaRPr lang="sv-SE" sz="2800" dirty="0" smtClean="0"/>
          </a:p>
          <a:p>
            <a:r>
              <a:rPr lang="sv-SE" sz="2800" b="1" dirty="0" smtClean="0"/>
              <a:t>Vad kan utvecklas?</a:t>
            </a:r>
          </a:p>
          <a:p>
            <a:pPr>
              <a:buFontTx/>
              <a:buChar char="-"/>
            </a:pPr>
            <a:r>
              <a:rPr lang="sv-SE" sz="2800" dirty="0" smtClean="0"/>
              <a:t> Mer tid</a:t>
            </a:r>
          </a:p>
          <a:p>
            <a:pPr>
              <a:buFontTx/>
              <a:buChar char="-"/>
            </a:pPr>
            <a:r>
              <a:rPr lang="sv-SE" sz="2800" dirty="0" smtClean="0"/>
              <a:t> Fler övningar i smågrupper</a:t>
            </a:r>
          </a:p>
          <a:p>
            <a:pPr>
              <a:buFontTx/>
              <a:buChar char="-"/>
            </a:pPr>
            <a:r>
              <a:rPr lang="sv-SE" sz="2800" dirty="0" smtClean="0"/>
              <a:t> Fler diskussioner i helklass</a:t>
            </a:r>
            <a:endParaRPr lang="sv-SE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359532" y="404665"/>
            <a:ext cx="8424936" cy="25083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360000" rIns="360000" numCol="2" spcCol="468000" rtlCol="0">
            <a:spAutoFit/>
          </a:bodyPr>
          <a:lstStyle/>
          <a:p>
            <a:endParaRPr lang="sv-SE" dirty="0" smtClean="0"/>
          </a:p>
          <a:p>
            <a:r>
              <a:rPr lang="sv-SE" sz="2000" b="1" dirty="0" smtClean="0"/>
              <a:t>Lotta Metcalfe</a:t>
            </a:r>
          </a:p>
          <a:p>
            <a:r>
              <a:rPr lang="sv-SE" i="1" dirty="0" smtClean="0"/>
              <a:t>Bibliotekarie </a:t>
            </a:r>
          </a:p>
          <a:p>
            <a:pPr>
              <a:lnSpc>
                <a:spcPct val="150000"/>
              </a:lnSpc>
            </a:pPr>
            <a:r>
              <a:rPr lang="sv-SE" dirty="0" smtClean="0"/>
              <a:t>08-508 44 875</a:t>
            </a:r>
          </a:p>
          <a:p>
            <a:r>
              <a:rPr lang="sv-SE" dirty="0" err="1" smtClean="0"/>
              <a:t>lotta.metcalfe@stockholm.se</a:t>
            </a:r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  <a:p>
            <a:endParaRPr lang="sv-SE" sz="2000" b="1" dirty="0" smtClean="0"/>
          </a:p>
          <a:p>
            <a:r>
              <a:rPr lang="sv-SE" sz="2000" b="1" dirty="0" smtClean="0"/>
              <a:t>Martin Misgeld</a:t>
            </a:r>
          </a:p>
          <a:p>
            <a:r>
              <a:rPr lang="sv-SE" i="1" dirty="0" smtClean="0"/>
              <a:t>It-pedagog</a:t>
            </a:r>
          </a:p>
          <a:p>
            <a:pPr>
              <a:lnSpc>
                <a:spcPct val="150000"/>
              </a:lnSpc>
            </a:pPr>
            <a:r>
              <a:rPr lang="sv-SE" dirty="0" smtClean="0"/>
              <a:t>08-508 44 877</a:t>
            </a:r>
          </a:p>
          <a:p>
            <a:r>
              <a:rPr lang="sv-SE" dirty="0" err="1" smtClean="0"/>
              <a:t>martin.misgeld@stockholm.se</a:t>
            </a:r>
            <a:endParaRPr lang="sv-SE" dirty="0" smtClean="0"/>
          </a:p>
        </p:txBody>
      </p:sp>
      <p:sp>
        <p:nvSpPr>
          <p:cNvPr id="13" name="textruta 12"/>
          <p:cNvSpPr txBox="1"/>
          <p:nvPr/>
        </p:nvSpPr>
        <p:spPr>
          <a:xfrm>
            <a:off x="395536" y="6237312"/>
            <a:ext cx="842493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Bilder på sid 1:  Portrait  of Mozart, CC BY Jason Weinberger </a:t>
            </a:r>
            <a:r>
              <a:rPr lang="sv-SE" sz="1400" dirty="0" smtClean="0">
                <a:hlinkClick r:id="rId2"/>
              </a:rPr>
              <a:t>http://flic.kr/p/5PiqBD</a:t>
            </a:r>
            <a:r>
              <a:rPr lang="sv-SE" sz="1400" dirty="0" smtClean="0"/>
              <a:t>  Astronaut: Clipart, Microsoft</a:t>
            </a:r>
            <a:endParaRPr lang="sv-SE" sz="1400" dirty="0"/>
          </a:p>
        </p:txBody>
      </p:sp>
      <p:pic>
        <p:nvPicPr>
          <p:cNvPr id="9" name="Bildobjekt 8" descr="Logga AF - svart genomskinl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2062" y="3455824"/>
            <a:ext cx="1255882" cy="1296144"/>
          </a:xfrm>
          <a:prstGeom prst="rect">
            <a:avLst/>
          </a:prstGeom>
        </p:spPr>
      </p:pic>
      <p:pic>
        <p:nvPicPr>
          <p:cNvPr id="14" name="Bildobjekt 13" descr="StErik - svart - genomskinl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284984"/>
            <a:ext cx="1602118" cy="1602118"/>
          </a:xfrm>
          <a:prstGeom prst="rect">
            <a:avLst/>
          </a:prstGeom>
        </p:spPr>
      </p:pic>
      <p:sp>
        <p:nvSpPr>
          <p:cNvPr id="15" name="Rektangel 14"/>
          <p:cNvSpPr/>
          <p:nvPr/>
        </p:nvSpPr>
        <p:spPr>
          <a:xfrm>
            <a:off x="611560" y="213285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 err="1" smtClean="0"/>
              <a:t>pedagogstockholmblogg.se/vad-gor-de-i-biblioteket</a:t>
            </a:r>
            <a:r>
              <a:rPr lang="sv-SE" dirty="0" smtClean="0"/>
              <a:t>/</a:t>
            </a:r>
          </a:p>
        </p:txBody>
      </p:sp>
      <p:pic>
        <p:nvPicPr>
          <p:cNvPr id="10" name="Bildobjekt 9" descr="This machine has no bra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341376">
            <a:off x="6417703" y="4405912"/>
            <a:ext cx="2398272" cy="147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467544" y="620688"/>
            <a:ext cx="812728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 smtClean="0"/>
              <a:t>Pass 1: Helklass i klassrummet:	Vad är Internet?</a:t>
            </a:r>
          </a:p>
          <a:p>
            <a:r>
              <a:rPr lang="sv-SE" sz="2400" dirty="0" smtClean="0"/>
              <a:t>					Skvaller, rykten</a:t>
            </a:r>
          </a:p>
          <a:p>
            <a:r>
              <a:rPr lang="sv-SE" sz="2400" dirty="0" smtClean="0"/>
              <a:t>					Behov av filter</a:t>
            </a:r>
          </a:p>
          <a:p>
            <a:endParaRPr lang="sv-SE" sz="2400" dirty="0" smtClean="0"/>
          </a:p>
          <a:p>
            <a:r>
              <a:rPr lang="sv-SE" sz="2400" dirty="0" smtClean="0"/>
              <a:t>Pass 2: Halvklass i datorsal:		Övningar i källkritik:</a:t>
            </a:r>
          </a:p>
          <a:p>
            <a:r>
              <a:rPr lang="sv-SE" sz="2400" dirty="0" smtClean="0"/>
              <a:t>					Böcker och hemsidor</a:t>
            </a:r>
          </a:p>
          <a:p>
            <a:endParaRPr lang="sv-SE" sz="2400" dirty="0" smtClean="0"/>
          </a:p>
          <a:p>
            <a:r>
              <a:rPr lang="sv-SE" sz="2400" dirty="0" smtClean="0"/>
              <a:t>Pass 3: Helklass i klassrum:		Genomgång av övningarna</a:t>
            </a:r>
          </a:p>
          <a:p>
            <a:r>
              <a:rPr lang="sv-SE" sz="2400" dirty="0" smtClean="0"/>
              <a:t>					Vad är Google?</a:t>
            </a:r>
          </a:p>
          <a:p>
            <a:endParaRPr lang="sv-SE" sz="2400" dirty="0" smtClean="0"/>
          </a:p>
          <a:p>
            <a:r>
              <a:rPr lang="sv-SE" sz="2400" dirty="0" smtClean="0"/>
              <a:t>Pass 4: Halvklass i datorsal:		Upphovsrätt</a:t>
            </a:r>
          </a:p>
          <a:p>
            <a:r>
              <a:rPr lang="sv-SE" sz="2400" dirty="0" smtClean="0"/>
              <a:t>					Sökstrategier</a:t>
            </a:r>
            <a:endParaRPr lang="sv-S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pload.wikimedia.org/wikipedia/commons/d/d2/Internet_map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857999" cy="6857999"/>
          </a:xfrm>
          <a:prstGeom prst="rect">
            <a:avLst/>
          </a:prstGeom>
          <a:noFill/>
        </p:spPr>
      </p:pic>
      <p:sp>
        <p:nvSpPr>
          <p:cNvPr id="5" name="Rektangel 4"/>
          <p:cNvSpPr/>
          <p:nvPr/>
        </p:nvSpPr>
        <p:spPr>
          <a:xfrm>
            <a:off x="0" y="6505599"/>
            <a:ext cx="2524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Bild: The </a:t>
            </a:r>
            <a:r>
              <a:rPr lang="sv-SE" sz="1400" dirty="0" err="1" smtClean="0">
                <a:solidFill>
                  <a:schemeClr val="bg1"/>
                </a:solidFill>
              </a:rPr>
              <a:t>Opte</a:t>
            </a:r>
            <a:r>
              <a:rPr lang="sv-SE" sz="1400" dirty="0" smtClean="0">
                <a:solidFill>
                  <a:schemeClr val="bg1"/>
                </a:solidFill>
              </a:rPr>
              <a:t> Project, CC-licens</a:t>
            </a:r>
            <a:endParaRPr lang="sv-SE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6917" y="260647"/>
            <a:ext cx="4237083" cy="585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99717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6302">
            <a:off x="-4530433" y="1565200"/>
            <a:ext cx="39052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 descr="verbeeldingskr8 - Flickr - 3638834128_c5c2d54c66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31"/>
            <a:ext cx="9144000" cy="681513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20548">
            <a:off x="5174701" y="2890060"/>
            <a:ext cx="3913068" cy="2387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ktangel 3"/>
          <p:cNvSpPr/>
          <p:nvPr/>
        </p:nvSpPr>
        <p:spPr>
          <a:xfrm>
            <a:off x="0" y="6505599"/>
            <a:ext cx="2728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err="1" smtClean="0">
                <a:solidFill>
                  <a:schemeClr val="bg1"/>
                </a:solidFill>
              </a:rPr>
              <a:t>Bild:Marina</a:t>
            </a:r>
            <a:r>
              <a:rPr lang="sv-SE" sz="1400" dirty="0" smtClean="0">
                <a:solidFill>
                  <a:schemeClr val="bg1"/>
                </a:solidFill>
              </a:rPr>
              <a:t> </a:t>
            </a:r>
            <a:r>
              <a:rPr lang="sv-SE" sz="1400" dirty="0" err="1" smtClean="0">
                <a:solidFill>
                  <a:schemeClr val="bg1"/>
                </a:solidFill>
              </a:rPr>
              <a:t>Noordegraaf</a:t>
            </a:r>
            <a:r>
              <a:rPr lang="sv-SE" sz="1400" dirty="0" smtClean="0">
                <a:solidFill>
                  <a:schemeClr val="bg1"/>
                </a:solidFill>
              </a:rPr>
              <a:t>, CC-licens</a:t>
            </a:r>
            <a:endParaRPr lang="sv-SE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r>
              <a:rPr lang="sv-SE" sz="3800" dirty="0" smtClean="0"/>
              <a:t>Källkritik med ”roliga” filmer</a:t>
            </a:r>
            <a:endParaRPr lang="sv-SE" sz="3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723285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844824"/>
            <a:ext cx="6834257" cy="463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6734175" cy="781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Bildobjekt 2" descr="This machine has no br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41376">
            <a:off x="7137783" y="3829847"/>
            <a:ext cx="2398272" cy="147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68008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ldobjekt 4" descr="längre ryggra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124744"/>
            <a:ext cx="5419725" cy="3305175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44624"/>
            <a:ext cx="8382142" cy="792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anoramio.com/photos/original/26334680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662" y="-27384"/>
            <a:ext cx="9177764" cy="6885384"/>
          </a:xfrm>
          <a:prstGeom prst="rect">
            <a:avLst/>
          </a:prstGeom>
          <a:noFill/>
        </p:spPr>
      </p:pic>
      <p:sp>
        <p:nvSpPr>
          <p:cNvPr id="4" name="Rektangel 3"/>
          <p:cNvSpPr/>
          <p:nvPr/>
        </p:nvSpPr>
        <p:spPr>
          <a:xfrm>
            <a:off x="0" y="6505599"/>
            <a:ext cx="16675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400" dirty="0" smtClean="0">
                <a:solidFill>
                  <a:schemeClr val="bg1"/>
                </a:solidFill>
              </a:rPr>
              <a:t>Bild: Martin Misgeld</a:t>
            </a:r>
            <a:endParaRPr lang="sv-SE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994</TotalTime>
  <Words>126</Words>
  <Application>Microsoft Office PowerPoint</Application>
  <PresentationFormat>Bildspel på skärmen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4" baseType="lpstr">
      <vt:lpstr>Office-tema</vt:lpstr>
      <vt:lpstr>Dog Mozart i en båtolycka? Blir astronauter längre i rymden?</vt:lpstr>
      <vt:lpstr>Bild 2</vt:lpstr>
      <vt:lpstr>Bild 3</vt:lpstr>
      <vt:lpstr>Bild 4</vt:lpstr>
      <vt:lpstr>Bild 5</vt:lpstr>
      <vt:lpstr>Källkritik med ”roliga” filmer</vt:lpstr>
      <vt:lpstr>Bild 7</vt:lpstr>
      <vt:lpstr>Bild 8</vt:lpstr>
      <vt:lpstr>Bild 9</vt:lpstr>
      <vt:lpstr>Bild 10</vt:lpstr>
      <vt:lpstr>Bild 11</vt:lpstr>
      <vt:lpstr>Bild 12</vt:lpstr>
      <vt:lpstr>Bild 13</vt:lpstr>
    </vt:vector>
  </TitlesOfParts>
  <Company>Windows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aa03806</dc:creator>
  <cp:lastModifiedBy>aa03806</cp:lastModifiedBy>
  <cp:revision>112</cp:revision>
  <dcterms:created xsi:type="dcterms:W3CDTF">2012-04-11T09:36:38Z</dcterms:created>
  <dcterms:modified xsi:type="dcterms:W3CDTF">2012-04-24T15:03:02Z</dcterms:modified>
</cp:coreProperties>
</file>